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8" r:id="rId6"/>
    <p:sldId id="263" r:id="rId7"/>
    <p:sldId id="264" r:id="rId8"/>
    <p:sldId id="265" r:id="rId9"/>
    <p:sldId id="266" r:id="rId10"/>
    <p:sldId id="272" r:id="rId11"/>
    <p:sldId id="270" r:id="rId12"/>
    <p:sldId id="271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7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 hasCustomPrompt="1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 hasCustomPrompt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 hasCustomPrompt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 hasCustomPrompt="1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 hasCustomPrompt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 hasCustomPrompt="1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 hasCustomPrompt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 hasCustomPrompt="1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 hasCustomPrompt="1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 hasCustomPrompt="1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 hasCustomPrompt="1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 hasCustomPrompt="1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 hasCustomPrompt="1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 hasCustomPrompt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 hasCustomPrompt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 hasCustomPrompt="1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 hasCustomPrompt="1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ABED8F-9BE3-4DEE-80B2-6E2192F64898}" type="datetimeFigureOut">
              <a:rPr lang="cs-CZ" smtClean="0"/>
              <a:t>18.06.2025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8B87DF8-8832-4D31-B988-6A3C4235FE9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z/url?sa=i&amp;rct=j&amp;q=&amp;esrc=s&amp;source=images&amp;cd=&amp;cad=rja&amp;uact=8&amp;ved=0CAcQjRxqFQoTCImw_uOgv8cCFUerGgodTKUOyA&amp;url=http://www.mspaskov.cz/&amp;ei=UMPZVYnIEMfWaszKusAM&amp;psig=AFQjCNFD0I6ug-Preixig50hnkw5NLbt6A&amp;ust=1440421044731948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mailto:ms@skolavotice.cz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67544" y="692696"/>
            <a:ext cx="8388424" cy="1872208"/>
          </a:xfrm>
        </p:spPr>
        <p:txBody>
          <a:bodyPr>
            <a:prstTxWarp prst="textWave2">
              <a:avLst/>
            </a:prstTxWarp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cs-CZ" sz="4800" b="1" cap="none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</a:rPr>
              <a:t>ZŠ, MŠ a </a:t>
            </a:r>
            <a:r>
              <a:rPr lang="cs-CZ" sz="4800" b="1" cap="none" dirty="0" err="1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</a:rPr>
              <a:t>zuš</a:t>
            </a:r>
            <a:r>
              <a:rPr lang="cs-CZ" sz="4800" b="1" cap="none" dirty="0">
                <a:ln w="11430"/>
                <a:solidFill>
                  <a:srgbClr val="C0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lgerian" pitchFamily="82" charset="0"/>
              </a:rPr>
              <a:t> VOTICE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Obrázek 3" descr="ŠKOLK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3548223"/>
            <a:ext cx="8568952" cy="1893141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CC169E-95C0-B7E3-222D-D8A7F04FED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Každé dítě, které začíná </a:t>
            </a:r>
            <a:r>
              <a:rPr lang="cs-CZ" dirty="0" err="1">
                <a:solidFill>
                  <a:srgbClr val="C00000"/>
                </a:solidFill>
                <a:latin typeface="Algerian" pitchFamily="82" charset="0"/>
              </a:rPr>
              <a:t>mš</a:t>
            </a:r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 navštěvovat by mělo: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BEABA61-BD2C-BDBF-5B6C-87A9237714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umět držet lžíci a jíst samo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pít z hrníčku a sklenice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samostatně používat WC (nikoli nočník), nenosit plenky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umývat se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smrkat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snažit se samo oblékat a obouvat </a:t>
            </a:r>
          </a:p>
        </p:txBody>
      </p:sp>
    </p:spTree>
    <p:extLst>
      <p:ext uri="{BB962C8B-B14F-4D97-AF65-F5344CB8AC3E}">
        <p14:creationId xmlns:p14="http://schemas.microsoft.com/office/powerpoint/2010/main" val="3154345694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kontakty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268760"/>
            <a:ext cx="8686800" cy="4525963"/>
          </a:xfrm>
        </p:spPr>
        <p:txBody>
          <a:bodyPr>
            <a:normAutofit fontScale="25000" lnSpcReduction="20000"/>
          </a:bodyPr>
          <a:lstStyle/>
          <a:p>
            <a:pPr marL="0" indent="0">
              <a:buClr>
                <a:schemeClr val="tx1"/>
              </a:buClr>
              <a:buFont typeface="Wingdings" pitchFamily="2" charset="2"/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E-mail :                          ms@skolavotice.cz</a:t>
            </a:r>
          </a:p>
          <a:p>
            <a:pPr marL="0" indent="0">
              <a:buClr>
                <a:schemeClr val="tx1"/>
              </a:buClr>
              <a:buFont typeface="Wingdings" pitchFamily="2" charset="2"/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Telefonní čísla do MŠ:  317 812 908</a:t>
            </a:r>
            <a:r>
              <a:rPr lang="cs-CZ" sz="9600">
                <a:ea typeface="Arial Unicode MS" pitchFamily="34" charset="-128"/>
                <a:cs typeface="Arial Unicode MS" pitchFamily="34" charset="-128"/>
              </a:rPr>
              <a:t>, 720 851 696 	  Kancelář </a:t>
            </a: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:		   linka 11                                 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Modrá třída:		   linka 13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Zelená třída:		   linka 14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Žlutá třída:		   linka 15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Oranžová třída:  	   linka 16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Červená třída:		   linka 17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Bílá třída:		   linka 18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Fialová třída:		   linka 19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Duhová třída :               linka 12</a:t>
            </a:r>
          </a:p>
          <a:p>
            <a:pPr>
              <a:buNone/>
            </a:pPr>
            <a:r>
              <a:rPr lang="cs-CZ" sz="9600" dirty="0">
                <a:ea typeface="Arial Unicode MS" pitchFamily="34" charset="-128"/>
                <a:cs typeface="Arial Unicode MS" pitchFamily="34" charset="-128"/>
              </a:rPr>
              <a:t>Zástupkyně pro MŠ:     Michaela Sedničková</a:t>
            </a:r>
            <a:r>
              <a:rPr lang="cs-CZ" sz="9600" dirty="0"/>
              <a:t> 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800" dirty="0"/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86800" cy="838200"/>
          </a:xfrm>
        </p:spPr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404664"/>
            <a:ext cx="8686800" cy="4525963"/>
          </a:xfrm>
        </p:spPr>
        <p:txBody>
          <a:bodyPr>
            <a:prstTxWarp prst="textArchDown">
              <a:avLst/>
            </a:prstTxWarp>
            <a:normAutofit/>
          </a:bodyPr>
          <a:lstStyle/>
          <a:p>
            <a:pPr algn="ctr">
              <a:buNone/>
            </a:pPr>
            <a:endParaRPr lang="cs-CZ" sz="5400" dirty="0">
              <a:latin typeface="Algerian" pitchFamily="82" charset="0"/>
            </a:endParaRPr>
          </a:p>
          <a:p>
            <a:pPr algn="ctr">
              <a:buNone/>
            </a:pPr>
            <a:r>
              <a:rPr lang="cs-CZ" sz="5400" dirty="0">
                <a:solidFill>
                  <a:srgbClr val="C00000"/>
                </a:solidFill>
                <a:latin typeface="Algerian" pitchFamily="82" charset="0"/>
              </a:rPr>
              <a:t>TĚŠÍME SE NA VAŠE DĚTI</a:t>
            </a:r>
          </a:p>
        </p:txBody>
      </p:sp>
      <p:pic>
        <p:nvPicPr>
          <p:cNvPr id="13314" name="Picture 2" descr="http://www.mspaskov.cz/images/MS_Paskov/slunicko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340768"/>
            <a:ext cx="4105491" cy="379246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Rozdělení dětí do tříd, provoz MŠ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Tx/>
              <a:buFont typeface="Wingdings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</a:rPr>
              <a:t>rovnoměrně rozdělený kolektiv, třídy věkově stejné, předškoláci v nové budově ( vybavení, pomůcky)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</a:rPr>
              <a:t>vyrovnaný počet chlapců a dívek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</a:rPr>
              <a:t>provoz MŠ 6.30 – 16.30 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</a:rPr>
              <a:t>v provozu  je 8 tříd – rozdělení podle barev</a:t>
            </a:r>
          </a:p>
          <a:p>
            <a:pPr>
              <a:buClrTx/>
              <a:buFont typeface="Wingdings" pitchFamily="2" charset="2"/>
              <a:buChar char="Ø"/>
            </a:pPr>
            <a:r>
              <a:rPr lang="cs-CZ" sz="2400" b="1" dirty="0">
                <a:solidFill>
                  <a:schemeClr val="tx1"/>
                </a:solidFill>
              </a:rPr>
              <a:t>rozdělení dětí do tříd bude vyvěšeno přibližně 18. 8. 2025 na webových stránkách</a:t>
            </a:r>
          </a:p>
          <a:p>
            <a:pPr marL="0" indent="0">
              <a:buClrTx/>
              <a:buNone/>
            </a:pPr>
            <a:endParaRPr lang="cs-CZ" sz="2800" dirty="0">
              <a:solidFill>
                <a:schemeClr val="tx1"/>
              </a:solidFill>
            </a:endParaRPr>
          </a:p>
          <a:p>
            <a:pPr marL="0" indent="0">
              <a:buClrTx/>
              <a:buNone/>
            </a:pPr>
            <a:r>
              <a:rPr lang="cs-CZ" sz="2800" dirty="0">
                <a:solidFill>
                  <a:schemeClr val="tx1"/>
                </a:solidFill>
              </a:rPr>
              <a:t>   </a:t>
            </a:r>
          </a:p>
          <a:p>
            <a:pPr marL="0" indent="0">
              <a:buClrTx/>
              <a:buNone/>
            </a:pPr>
            <a:r>
              <a:rPr lang="cs-CZ" sz="2800" dirty="0">
                <a:solidFill>
                  <a:schemeClr val="tx1"/>
                </a:solidFill>
              </a:rPr>
              <a:t>    </a:t>
            </a:r>
            <a:endParaRPr lang="cs-CZ" dirty="0">
              <a:solidFill>
                <a:schemeClr val="tx1"/>
              </a:solidFill>
            </a:endParaRPr>
          </a:p>
          <a:p>
            <a:pP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Školní  Řád, ŠVP, </a:t>
            </a:r>
            <a:r>
              <a:rPr lang="cs-CZ" dirty="0" err="1">
                <a:solidFill>
                  <a:srgbClr val="C00000"/>
                </a:solidFill>
                <a:latin typeface="Algerian" pitchFamily="82" charset="0"/>
              </a:rPr>
              <a:t>digiškolka</a:t>
            </a:r>
            <a:endParaRPr lang="cs-CZ" dirty="0">
              <a:solidFill>
                <a:srgbClr val="C00000"/>
              </a:solidFill>
              <a:latin typeface="Algerian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Seznámení zákonných zástupců se školním řádem a ŠVP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Školní řád je umístěn v šatnách,  ve vestibulu mateřské školy a na webových stránkách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ŠVP (školní vzdělávací program) je umístěn ve vestibulu mateřské školy a na webových stránkách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jsou zde uvedeny všechny důležité informace (práva, povinnosti atd.)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od září 2022 využíváme aplikaci </a:t>
            </a:r>
            <a:r>
              <a:rPr lang="cs-CZ" sz="2400" dirty="0" err="1"/>
              <a:t>Digiškolka</a:t>
            </a:r>
            <a:r>
              <a:rPr lang="cs-CZ" sz="2400" dirty="0"/>
              <a:t> – PIN vám bude zaslán na e-mail – slouží ke komunikaci mezi školkou a </a:t>
            </a:r>
            <a:r>
              <a:rPr lang="cs-CZ" sz="2400" dirty="0" err="1"/>
              <a:t>rodičemi</a:t>
            </a:r>
            <a:r>
              <a:rPr lang="cs-CZ" sz="2400" dirty="0"/>
              <a:t>, k omlouvání dětí (předškoláci povinně)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400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Co dítě do MŠ potřebuje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bačkory s pevnou patou (ne pantofle),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pyžamo na odpolední odpočinek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plastový hrneček na pití během dne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na pobyt venku pevnou obuv a pohodlné oblečení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náhradní oblečení umístěné v pytlíku (tašce) v šatně na značce (v případě pomočení, polití, zašpinění…)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>
                <a:solidFill>
                  <a:srgbClr val="FF0000"/>
                </a:solidFill>
              </a:rPr>
              <a:t>vše podepsané!!! – stačí fixem značka!!!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při nástupu dítěte do MŠ informovat, pokud si vyřídíte na lékařské doporučení DIETU( např. ne mléko, kakao…) pro dítě v </a:t>
            </a:r>
            <a:r>
              <a:rPr lang="cs-CZ" sz="2400" b="1" dirty="0" err="1"/>
              <a:t>Primirestu</a:t>
            </a:r>
            <a:r>
              <a:rPr lang="cs-CZ" sz="2400" b="1" dirty="0"/>
              <a:t> (s vedoucí  Alenou Kafkovou)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balení papírových kapesníků (nejlépe vytahovací), které mají děti volně k dispozici ve třídě – cca 2x ročně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800" b="1" dirty="0"/>
          </a:p>
          <a:p>
            <a:pPr>
              <a:buClr>
                <a:schemeClr val="tx1"/>
              </a:buClr>
              <a:buFont typeface="Wingdings" pitchFamily="2" charset="2"/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Adaptační režim, omlouvání dĚtí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Clr>
                <a:schemeClr val="tx1"/>
              </a:buClr>
              <a:buNone/>
            </a:pPr>
            <a:endParaRPr lang="cs-CZ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v MŠ uplatňujeme adaptační režim - dítěti se postupně prodlužuje doba pobytu v MŠ, domluva s třídními učitelkami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každá třída má svá pravidla, podle kterých se všichni řídí (poprosit, pozdravit, poděkovat, půjčit hračku, omluvit se…)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v případě nemoci  dítě omlouvejte nejlépe přes aplikaci </a:t>
            </a:r>
            <a:r>
              <a:rPr lang="cs-CZ" sz="2400" dirty="0" err="1"/>
              <a:t>Digiškolka</a:t>
            </a:r>
            <a:r>
              <a:rPr lang="cs-CZ" sz="2400" dirty="0"/>
              <a:t>, popř. na tel.  317 812 908 + linka třídy, 720 851 696, lze použít i  email: </a:t>
            </a:r>
            <a:r>
              <a:rPr lang="cs-CZ" sz="2400" dirty="0">
                <a:hlinkClick r:id="rId2"/>
              </a:rPr>
              <a:t>ms@skolavotice.cz</a:t>
            </a:r>
            <a:r>
              <a:rPr lang="cs-CZ" sz="2400" dirty="0"/>
              <a:t>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povinné předškolní vzdělávání pro děti 5-6leté – omlouvání do </a:t>
            </a:r>
            <a:r>
              <a:rPr lang="cs-CZ" sz="2400" dirty="0" err="1"/>
              <a:t>Digiškolky</a:t>
            </a:r>
            <a:r>
              <a:rPr lang="cs-CZ" sz="2400" dirty="0"/>
              <a:t>  - nutné!!</a:t>
            </a:r>
          </a:p>
          <a:p>
            <a:pPr marL="0" indent="0">
              <a:buClr>
                <a:schemeClr val="tx1"/>
              </a:buClr>
              <a:buNone/>
            </a:pPr>
            <a:endParaRPr lang="cs-CZ" sz="24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Aktivity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divadla, hudební pořady v MŠ 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na tyto aktivity vybíráme 1000,- Kč na školní rok (platbu si můžete rozložit na 2 x 500,-Kč) – program Ekocentra, kino Votice, divadla v MŠ, programy o životě včel, mikroskopování v RC Oříšek …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divadelní představení v Táboře, Perníkárna v Počepicích + mnoho dalších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cs-CZ" sz="2400" b="1" dirty="0"/>
              <a:t>      (platí se zvlášť, informace vždy v šatnách nebo na </a:t>
            </a:r>
            <a:r>
              <a:rPr lang="cs-CZ" sz="2400" b="1" dirty="0" err="1"/>
              <a:t>Digiškolce</a:t>
            </a:r>
            <a:r>
              <a:rPr lang="cs-CZ" sz="2400" b="1" dirty="0"/>
              <a:t>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výlety na konci školního roku (platba též zvlášť)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 err="1"/>
              <a:t>předplavecká</a:t>
            </a:r>
            <a:r>
              <a:rPr lang="cs-CZ" sz="2400" b="1" dirty="0"/>
              <a:t> výchova pro předškoláky v bazénu v BN – předběžný termín březen 2025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dirty="0"/>
              <a:t>lyžařský výcvik na </a:t>
            </a:r>
            <a:r>
              <a:rPr lang="cs-CZ" sz="2400" b="1" dirty="0" err="1"/>
              <a:t>Monínci</a:t>
            </a:r>
            <a:r>
              <a:rPr lang="cs-CZ" sz="2400" b="1" dirty="0"/>
              <a:t> – pro předškoláky – termín zatím neznáme – dle organizace lyžařské školy</a:t>
            </a:r>
          </a:p>
          <a:p>
            <a:pPr marL="0" indent="0">
              <a:buClr>
                <a:schemeClr val="tx1"/>
              </a:buClr>
              <a:buFont typeface="Wingdings" pitchFamily="2" charset="2"/>
              <a:buNone/>
            </a:pPr>
            <a:endParaRPr lang="cs-CZ" sz="24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/>
          </a:p>
          <a:p>
            <a:pPr>
              <a:buClr>
                <a:schemeClr val="tx1"/>
              </a:buClr>
              <a:buNone/>
            </a:pPr>
            <a:r>
              <a:rPr lang="cs-CZ" dirty="0"/>
              <a:t>    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 úplaty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u="sng" dirty="0"/>
              <a:t>Školné: 550,</a:t>
            </a:r>
            <a:r>
              <a:rPr lang="cs-CZ" sz="2400" b="1" dirty="0"/>
              <a:t>- Kč </a:t>
            </a:r>
            <a:r>
              <a:rPr lang="cs-CZ" sz="2400" dirty="0"/>
              <a:t>za měsíc </a:t>
            </a:r>
            <a:br>
              <a:rPr lang="cs-CZ" sz="2400" dirty="0"/>
            </a:br>
            <a:r>
              <a:rPr lang="cs-CZ" sz="2400" dirty="0"/>
              <a:t>hradí se - bezhotovostně na účet:</a:t>
            </a:r>
            <a:br>
              <a:rPr lang="cs-CZ" sz="2400" dirty="0"/>
            </a:br>
            <a:r>
              <a:rPr lang="cs-CZ" sz="2400" b="1" dirty="0"/>
              <a:t>5830271339/0800</a:t>
            </a:r>
            <a:br>
              <a:rPr lang="cs-CZ" sz="2400" b="1" dirty="0"/>
            </a:br>
            <a:r>
              <a:rPr lang="cs-CZ" sz="2400" dirty="0"/>
              <a:t>(VS - rodné číslo dítěte bez lomítka, </a:t>
            </a:r>
          </a:p>
          <a:p>
            <a:pPr marL="0" indent="0">
              <a:buClr>
                <a:schemeClr val="tx1"/>
              </a:buClr>
              <a:buFont typeface="Wingdings" pitchFamily="2" charset="2"/>
              <a:buNone/>
            </a:pPr>
            <a:r>
              <a:rPr lang="cs-CZ" sz="2400" dirty="0"/>
              <a:t>    do poznámky jméno a příjmení dítěte)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školné </a:t>
            </a:r>
            <a:r>
              <a:rPr lang="cs-CZ" sz="2400" b="1" dirty="0"/>
              <a:t>neplatí děti </a:t>
            </a:r>
            <a:r>
              <a:rPr lang="cs-CZ" sz="2400" dirty="0"/>
              <a:t>s povinnou předškolní docházkou (od 5 let) a děti s </a:t>
            </a:r>
            <a:r>
              <a:rPr lang="cs-CZ" sz="2400" b="1" dirty="0"/>
              <a:t>odkladem </a:t>
            </a:r>
            <a:r>
              <a:rPr lang="cs-CZ" sz="2400" dirty="0"/>
              <a:t>povinné školní docházky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splatnost úplaty za příslušný kalendářní měsíc je do 15. dne </a:t>
            </a:r>
            <a:r>
              <a:rPr lang="cs-CZ" sz="2400" b="1" dirty="0"/>
              <a:t>stávajícího</a:t>
            </a:r>
            <a:r>
              <a:rPr lang="cs-CZ" sz="2400" dirty="0"/>
              <a:t> měsíce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b="1" u="sng" dirty="0"/>
              <a:t>Stravování:</a:t>
            </a:r>
            <a:br>
              <a:rPr lang="cs-CZ" sz="2400" dirty="0"/>
            </a:br>
            <a:r>
              <a:rPr lang="cs-CZ" sz="2400" dirty="0"/>
              <a:t>- zajišťuje </a:t>
            </a:r>
            <a:r>
              <a:rPr lang="cs-CZ" sz="2400" dirty="0" err="1"/>
              <a:t>Primirest</a:t>
            </a:r>
            <a:r>
              <a:rPr lang="cs-CZ" sz="2400" dirty="0"/>
              <a:t> – zařízení školního  </a:t>
            </a:r>
          </a:p>
          <a:p>
            <a:pPr>
              <a:buClr>
                <a:schemeClr val="tx1"/>
              </a:buClr>
              <a:buNone/>
            </a:pPr>
            <a:r>
              <a:rPr lang="cs-CZ" sz="2400" dirty="0"/>
              <a:t>     stravování (sídlí v budově ZŠ – školní jídelna)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800" dirty="0"/>
              <a:t>před nástupem do MŠ je nutné zakoupit dítěti </a:t>
            </a:r>
            <a:r>
              <a:rPr lang="cs-CZ" sz="2800" b="1" dirty="0"/>
              <a:t>čip</a:t>
            </a:r>
            <a:r>
              <a:rPr lang="cs-CZ" sz="2800" dirty="0"/>
              <a:t> </a:t>
            </a:r>
            <a:r>
              <a:rPr lang="cs-CZ" sz="2800" b="1" dirty="0"/>
              <a:t>na</a:t>
            </a:r>
            <a:r>
              <a:rPr lang="cs-CZ" sz="2800" dirty="0"/>
              <a:t> </a:t>
            </a:r>
            <a:r>
              <a:rPr lang="cs-CZ" sz="2800" b="1" dirty="0"/>
              <a:t>stravování a již poslat finance na září</a:t>
            </a:r>
            <a:r>
              <a:rPr lang="cs-CZ" sz="2800" dirty="0"/>
              <a:t>– </a:t>
            </a:r>
            <a:r>
              <a:rPr lang="cs-CZ" sz="2800" dirty="0" err="1"/>
              <a:t>p.vedoucí</a:t>
            </a:r>
            <a:r>
              <a:rPr lang="cs-CZ" sz="2800" dirty="0"/>
              <a:t>  Alena Kafková  - v druhé polovině srpna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800" dirty="0"/>
              <a:t>platby za stravu platit nejlépe </a:t>
            </a:r>
            <a:r>
              <a:rPr lang="cs-CZ" sz="2800" b="1" dirty="0"/>
              <a:t>trvalým příkazem </a:t>
            </a:r>
            <a:r>
              <a:rPr lang="cs-CZ" sz="2800" dirty="0"/>
              <a:t>na číslo účtu:43-2324190217/0100 nebo hotově v </a:t>
            </a:r>
            <a:r>
              <a:rPr lang="cs-CZ" sz="2800" dirty="0" err="1"/>
              <a:t>Primirestu</a:t>
            </a:r>
            <a:r>
              <a:rPr lang="cs-CZ" sz="2800" dirty="0"/>
              <a:t> v době od 7.30 – 8.00 hod. Variabilní symbol pro platbu dostanete ve </a:t>
            </a:r>
            <a:r>
              <a:rPr lang="cs-CZ" sz="2800" dirty="0" err="1"/>
              <a:t>Primirestu</a:t>
            </a:r>
            <a:endParaRPr lang="cs-CZ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800" b="1" dirty="0"/>
              <a:t>částka za plnou penzi – děti 3-6 let </a:t>
            </a:r>
            <a:r>
              <a:rPr lang="cs-CZ" sz="2800" dirty="0"/>
              <a:t>(dopolední svačina, oběd, odpolední svačina) je 55,- Kč/den, (cca 1270,-Kč/měsíc), za polopenzi (dopolední svačina + oběd 44,-Kč/den, (cca 1000,-/měsíc)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800" b="1" dirty="0"/>
              <a:t>děti ve věku 7 let </a:t>
            </a:r>
            <a:r>
              <a:rPr lang="cs-CZ" sz="2800" dirty="0"/>
              <a:t>(s OŠD) – plná penze 58,- Kč/den (cca 1340,- Kč/měsíc), polopenze 47,-/den, cca 1100,-/měsíc)</a:t>
            </a:r>
          </a:p>
          <a:p>
            <a:pPr marL="0" indent="0">
              <a:buClr>
                <a:schemeClr val="tx1"/>
              </a:buClr>
              <a:buNone/>
            </a:pPr>
            <a:endParaRPr lang="cs-CZ" sz="2800" dirty="0"/>
          </a:p>
          <a:p>
            <a:pPr>
              <a:buClr>
                <a:schemeClr val="tx1"/>
              </a:buClr>
              <a:buNone/>
            </a:pPr>
            <a:endParaRPr lang="cs-CZ" sz="28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800" dirty="0"/>
          </a:p>
          <a:p>
            <a:pPr>
              <a:buClr>
                <a:schemeClr val="tx1"/>
              </a:buCl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rgbClr val="C00000"/>
                </a:solidFill>
                <a:latin typeface="Algerian" pitchFamily="82" charset="0"/>
              </a:rPr>
              <a:t>Uzamykání budovy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z důvodu bezpečnosti dětí je budova po celý den uzavřena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pokud potřebujete vstoupit do MŠ, zvoňte na zvonek příslušné třídy ve vestibulu – vedle dveří, jsou zde umístěny videotelefony, dveře budou otevřeny automaticky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r>
              <a:rPr lang="cs-CZ" sz="2400" dirty="0"/>
              <a:t>pokud je celá MŠ uzamčena, volat na číslo umístěné na brankách</a:t>
            </a:r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400" dirty="0"/>
          </a:p>
          <a:p>
            <a:pPr>
              <a:buClr>
                <a:schemeClr val="tx1"/>
              </a:buClr>
              <a:buFont typeface="Wingdings" pitchFamily="2" charset="2"/>
              <a:buChar char="Ø"/>
            </a:pPr>
            <a:endParaRPr lang="cs-CZ" sz="2400" b="1" dirty="0"/>
          </a:p>
          <a:p>
            <a:pPr>
              <a:buClr>
                <a:schemeClr val="tx1"/>
              </a:buClr>
              <a:buNone/>
            </a:pPr>
            <a:endParaRPr lang="cs-CZ" sz="2400" dirty="0"/>
          </a:p>
          <a:p>
            <a:pPr>
              <a:buClr>
                <a:schemeClr val="tx1"/>
              </a:buClr>
              <a:buNone/>
            </a:pPr>
            <a:endParaRPr lang="cs-CZ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9395</TotalTime>
  <Words>900</Words>
  <Application>Microsoft Office PowerPoint</Application>
  <PresentationFormat>Předvádění na obrazovce (4:3)</PresentationFormat>
  <Paragraphs>84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9" baseType="lpstr">
      <vt:lpstr>Algerian</vt:lpstr>
      <vt:lpstr>Arial Unicode MS</vt:lpstr>
      <vt:lpstr>Franklin Gothic Book</vt:lpstr>
      <vt:lpstr>Franklin Gothic Medium</vt:lpstr>
      <vt:lpstr>Wingdings</vt:lpstr>
      <vt:lpstr>Wingdings 2</vt:lpstr>
      <vt:lpstr>Cesta</vt:lpstr>
      <vt:lpstr>ZŠ, MŠ a zuš VOTICE</vt:lpstr>
      <vt:lpstr>Rozdělení dětí do tříd, provoz MŠ</vt:lpstr>
      <vt:lpstr>Školní  Řád, ŠVP, digiškolka</vt:lpstr>
      <vt:lpstr>Co dítě do MŠ potřebuje</vt:lpstr>
      <vt:lpstr>Adaptační režim, omlouvání dĚtí</vt:lpstr>
      <vt:lpstr>Aktivity </vt:lpstr>
      <vt:lpstr> úplaty</vt:lpstr>
      <vt:lpstr>Prezentace aplikace PowerPoint</vt:lpstr>
      <vt:lpstr>Uzamykání budovy</vt:lpstr>
      <vt:lpstr>Každé dítě, které začíná mš navštěvovat by mělo:</vt:lpstr>
      <vt:lpstr>kontakty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MATEŘSKÁ ŠKOLA VOTICE</dc:title>
  <dc:creator>Zdeněk</dc:creator>
  <cp:lastModifiedBy>Sedničková Michaela</cp:lastModifiedBy>
  <cp:revision>73</cp:revision>
  <dcterms:created xsi:type="dcterms:W3CDTF">2015-08-20T15:54:00Z</dcterms:created>
  <dcterms:modified xsi:type="dcterms:W3CDTF">2025-06-24T09:13:05Z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1033-10.1.0.5657</vt:lpwstr>
  </property>
</Properties>
</file>